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0"/>
  </p:notesMasterIdLst>
  <p:sldIdLst>
    <p:sldId id="268" r:id="rId2"/>
    <p:sldId id="256" r:id="rId3"/>
    <p:sldId id="272" r:id="rId4"/>
    <p:sldId id="265" r:id="rId5"/>
    <p:sldId id="274" r:id="rId6"/>
    <p:sldId id="267" r:id="rId7"/>
    <p:sldId id="266" r:id="rId8"/>
    <p:sldId id="263" r:id="rId9"/>
    <p:sldId id="264" r:id="rId10"/>
    <p:sldId id="260" r:id="rId11"/>
    <p:sldId id="261" r:id="rId12"/>
    <p:sldId id="262" r:id="rId13"/>
    <p:sldId id="271" r:id="rId14"/>
    <p:sldId id="269" r:id="rId15"/>
    <p:sldId id="259" r:id="rId16"/>
    <p:sldId id="273" r:id="rId17"/>
    <p:sldId id="270" r:id="rId18"/>
    <p:sldId id="258" r:id="rId19"/>
    <p:sldId id="275" r:id="rId20"/>
    <p:sldId id="279" r:id="rId21"/>
    <p:sldId id="280" r:id="rId22"/>
    <p:sldId id="278" r:id="rId23"/>
    <p:sldId id="277" r:id="rId24"/>
    <p:sldId id="276" r:id="rId25"/>
    <p:sldId id="282" r:id="rId26"/>
    <p:sldId id="283" r:id="rId27"/>
    <p:sldId id="281" r:id="rId28"/>
    <p:sldId id="257" r:id="rId29"/>
  </p:sldIdLst>
  <p:sldSz cx="9144000" cy="6858000" type="screen4x3"/>
  <p:notesSz cx="6858000" cy="9144000"/>
  <p:defaultTextStyle>
    <a:defPPr>
      <a:defRPr lang="es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87309-9A7C-4C9B-88E8-E101EA33B761}" type="datetimeFigureOut">
              <a:rPr lang="es-US" smtClean="0"/>
              <a:pPr/>
              <a:t>25/01/2010</a:t>
            </a:fld>
            <a:endParaRPr lang="es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FA553-B3AE-4597-A0C8-FDBD3E27C7F5}" type="slidenum">
              <a:rPr lang="es-US" smtClean="0"/>
              <a:pPr/>
              <a:t>‹#›</a:t>
            </a:fld>
            <a:endParaRPr lang="es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 am 25 years old.  I live in Paris and Barcelona.  I’m an artist.</a:t>
            </a:r>
            <a:endParaRPr lang="es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EC7F38-5097-4AA6-8893-6E5661D12170}" type="slidenum">
              <a:rPr lang="es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Opportunity at this point to talk about CUBISM – el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cubismo</a:t>
            </a:r>
            <a:r>
              <a:rPr lang="en-GB" baseline="0" dirty="0" smtClean="0"/>
              <a:t> – to talk about being able to see all sides of the cage.  </a:t>
            </a:r>
          </a:p>
          <a:p>
            <a:r>
              <a:rPr lang="en-GB" baseline="0" dirty="0" smtClean="0"/>
              <a:t>There’s also a well hidden mouse (un </a:t>
            </a:r>
            <a:r>
              <a:rPr lang="en-GB" baseline="0" dirty="0" err="1" smtClean="0"/>
              <a:t>ratón</a:t>
            </a:r>
            <a:r>
              <a:rPr lang="en-GB" baseline="0" dirty="0" smtClean="0"/>
              <a:t>) at the bottom of the cage!</a:t>
            </a:r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12</a:t>
            </a:fld>
            <a:endParaRPr lang="es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pairs or groups children match number and name.  Either note down or feedback orally</a:t>
            </a:r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14</a:t>
            </a:fld>
            <a:endParaRPr lang="es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 pairs or groups children match number and name.  Either note down or feedback orally</a:t>
            </a:r>
            <a:endParaRPr lang="es-US" dirty="0" smtClean="0"/>
          </a:p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16</a:t>
            </a:fld>
            <a:endParaRPr lang="es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Qué</a:t>
            </a:r>
            <a:r>
              <a:rPr lang="en-GB" dirty="0" smtClean="0"/>
              <a:t> </a:t>
            </a:r>
            <a:r>
              <a:rPr lang="en-GB" dirty="0" err="1" smtClean="0"/>
              <a:t>falta</a:t>
            </a:r>
            <a:r>
              <a:rPr lang="en-GB" dirty="0" smtClean="0"/>
              <a:t>? What’s missing?</a:t>
            </a:r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18</a:t>
            </a:fld>
            <a:endParaRPr lang="es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Boys</a:t>
            </a:r>
            <a:r>
              <a:rPr lang="en-GB" baseline="0" dirty="0" smtClean="0"/>
              <a:t> versus girls – noughts and crosses.  </a:t>
            </a:r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27</a:t>
            </a:fld>
            <a:endParaRPr lang="es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chance to design your own</a:t>
            </a:r>
            <a:r>
              <a:rPr lang="en-GB" baseline="0" dirty="0" smtClean="0"/>
              <a:t> Picasso style portrait/self portrait or creature.  Face can be labelled in target language.  Animal can be labelled with colours and type of animal.  Simple sentence about picture.  </a:t>
            </a:r>
            <a:r>
              <a:rPr lang="en-GB" baseline="0" dirty="0" err="1" smtClean="0"/>
              <a:t>Eg</a:t>
            </a:r>
            <a:r>
              <a:rPr lang="en-GB" baseline="0" dirty="0" smtClean="0"/>
              <a:t> ‘My picture is a......... Mi </a:t>
            </a:r>
            <a:r>
              <a:rPr lang="en-GB" baseline="0" dirty="0" err="1" smtClean="0"/>
              <a:t>imagen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es</a:t>
            </a:r>
            <a:r>
              <a:rPr lang="en-GB" baseline="0" dirty="0" smtClean="0"/>
              <a:t> un/</a:t>
            </a:r>
            <a:r>
              <a:rPr lang="en-GB" baseline="0" dirty="0" err="1" smtClean="0"/>
              <a:t>una</a:t>
            </a:r>
            <a:r>
              <a:rPr lang="en-GB" baseline="0" smtClean="0"/>
              <a:t>......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FA553-B3AE-4597-A0C8-FDBD3E27C7F5}" type="slidenum">
              <a:rPr lang="es-US" smtClean="0"/>
              <a:pPr/>
              <a:t>28</a:t>
            </a:fld>
            <a:endParaRPr lang="es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1CF1ADD-C0AD-4D6C-8C8E-B1EA36E65E1E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E647FC-DD4C-4934-833C-19A51868F4DF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FCE62-D272-43D1-AF15-E5E28CB35AEB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F980-3742-43C2-AC35-B5416FF8D4D8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BDEF-FD43-468D-8F8A-D27376E7DE33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AD864-70EB-49D0-9DC2-283B840D04C1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5AD2A-A09F-4B30-8ADA-F668B44DD0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FC8EF-2E68-4EBB-84B2-AA1CD07494D8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2E5BD-C40E-485E-AEDD-28A412CDC021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C40CD-E63D-409D-BFB1-5E9712F52FF4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C6256-75EF-4F72-B0B0-024662863137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5758A-FE05-4EE5-B442-DCE30DAD715A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E24B4-952D-441E-BED9-607028882B1B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5CDAC-A15F-4AB2-A456-440BC0F829EF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394FE0D-F1E3-4C27-B63F-C8730B2D4537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8D95F-5FED-4EAF-B30A-429C1363EC55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405A1-49C7-4652-B350-ED2B767A8396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2F77D-8832-4CA0-9B95-489D98EC9E12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F295A-7190-463C-B931-94F65B9CECEF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AEF7206-1B1F-4E0B-8D76-60D4209BE163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CB1EB42-7383-4059-93CA-6D8CAA2FC990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C2008CC-1BB3-4275-8239-B8C9F4609B44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832FB37E-9D0F-4807-A66C-712C78AEB02E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4000A1E-3D02-45E8-A3A0-05DCBF780CD6}" type="datetimeFigureOut">
              <a:rPr lang="es-US"/>
              <a:pPr>
                <a:defRPr/>
              </a:pPr>
              <a:t>25/01/2010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s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F992BEF-30E7-4490-AB7D-DA33A8841B0A}" type="slidenum">
              <a:rPr lang="es-US"/>
              <a:pPr>
                <a:defRPr/>
              </a:pPr>
              <a:t>‹#›</a:t>
            </a:fld>
            <a:endParaRPr lang="es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08" r:id="rId6"/>
    <p:sldLayoutId id="2147483709" r:id="rId7"/>
    <p:sldLayoutId id="2147483717" r:id="rId8"/>
    <p:sldLayoutId id="2147483718" r:id="rId9"/>
    <p:sldLayoutId id="2147483710" r:id="rId10"/>
    <p:sldLayoutId id="2147483711" r:id="rId11"/>
    <p:sldLayoutId id="2147483719" r:id="rId12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8.jpeg"/><Relationship Id="rId9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Relationship Id="rId9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8.jpeg"/><Relationship Id="rId7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8.jpeg"/><Relationship Id="rId9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picassohead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MT2009_picasso_the_camel"/>
          <p:cNvPicPr>
            <a:picLocks noChangeAspect="1" noChangeArrowheads="1"/>
          </p:cNvPicPr>
          <p:nvPr/>
        </p:nvPicPr>
        <p:blipFill>
          <a:blip r:embed="rId2" cstate="print"/>
          <a:srcRect l="26534" t="21988" r="28264" b="34398"/>
          <a:stretch>
            <a:fillRect/>
          </a:stretch>
        </p:blipFill>
        <p:spPr bwMode="auto">
          <a:xfrm>
            <a:off x="214281" y="357166"/>
            <a:ext cx="5238157" cy="631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572132" y="1285860"/>
            <a:ext cx="3571868" cy="1470025"/>
          </a:xfrm>
        </p:spPr>
        <p:txBody>
          <a:bodyPr/>
          <a:lstStyle/>
          <a:p>
            <a:pPr algn="l"/>
            <a:r>
              <a:rPr lang="es-US" dirty="0" smtClean="0"/>
              <a:t>¿Qué ves?  </a:t>
            </a:r>
            <a:endParaRPr lang="es-US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3286124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¿Un </a:t>
            </a:r>
            <a:r>
              <a:rPr lang="en-GB" sz="3600" dirty="0" err="1" smtClean="0"/>
              <a:t>viejo</a:t>
            </a:r>
            <a:r>
              <a:rPr lang="en-GB" sz="3600" dirty="0" smtClean="0"/>
              <a:t>?</a:t>
            </a:r>
          </a:p>
          <a:p>
            <a:r>
              <a:rPr lang="en-GB" sz="3600" dirty="0" smtClean="0"/>
              <a:t>¿Un </a:t>
            </a:r>
            <a:r>
              <a:rPr lang="en-GB" sz="3600" dirty="0" err="1" smtClean="0"/>
              <a:t>mapa</a:t>
            </a:r>
            <a:r>
              <a:rPr lang="en-GB" sz="3600" dirty="0" smtClean="0"/>
              <a:t>?</a:t>
            </a:r>
            <a:endParaRPr lang="es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485776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¿Un animal?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62912" cy="889015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7412" name="Picture 3" descr="bull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571750"/>
            <a:ext cx="532765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Un </a:t>
            </a:r>
            <a:r>
              <a:rPr lang="en-GB" b="1" dirty="0" err="1" smtClean="0"/>
              <a:t>toro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062912" cy="795324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8436" name="Picture 6" descr="Picasso_Hund_Dog_2400-018_MT2002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286125"/>
            <a:ext cx="3925887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Un </a:t>
            </a:r>
            <a:r>
              <a:rPr lang="en-GB" b="1" dirty="0" err="1" smtClean="0"/>
              <a:t>perro</a:t>
            </a:r>
            <a:r>
              <a:rPr lang="en-GB" b="1" dirty="0" smtClean="0"/>
              <a:t> </a:t>
            </a:r>
            <a:r>
              <a:rPr lang="en-GB" b="1" dirty="0" err="1" smtClean="0"/>
              <a:t>salchicha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"/>
            <a:ext cx="8062912" cy="1285860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200">
                <a:latin typeface="Times New Roman" pitchFamily="18" charset="0"/>
              </a:rPr>
              <a:t>http://www.elperiodico.com/print.asp?idpublicacio_PK=46&amp;idnoticia_PK=430831&amp;idioma=CAS&amp;h=070807</a:t>
            </a:r>
          </a:p>
        </p:txBody>
      </p:sp>
      <p:pic>
        <p:nvPicPr>
          <p:cNvPr id="20484" name="Picture 4" descr="C:\WORK\Picasso\cage avec choue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428736"/>
            <a:ext cx="6401453" cy="5230813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357158" y="4286256"/>
            <a:ext cx="350046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/>
          </a:p>
        </p:txBody>
      </p:sp>
      <p:sp>
        <p:nvSpPr>
          <p:cNvPr id="7" name="Right Arrow 6"/>
          <p:cNvSpPr/>
          <p:nvPr/>
        </p:nvSpPr>
        <p:spPr>
          <a:xfrm>
            <a:off x="500034" y="2000240"/>
            <a:ext cx="335758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/>
          </a:p>
        </p:txBody>
      </p:sp>
      <p:sp>
        <p:nvSpPr>
          <p:cNvPr id="8" name="TextBox 7"/>
          <p:cNvSpPr txBox="1"/>
          <p:nvPr/>
        </p:nvSpPr>
        <p:spPr>
          <a:xfrm>
            <a:off x="214282" y="164305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Una</a:t>
            </a:r>
            <a:r>
              <a:rPr lang="en-GB" sz="2800" dirty="0" smtClean="0"/>
              <a:t> </a:t>
            </a:r>
            <a:r>
              <a:rPr lang="en-GB" sz="2800" dirty="0" err="1" smtClean="0"/>
              <a:t>paloma</a:t>
            </a:r>
            <a:endParaRPr lang="es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400050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Una</a:t>
            </a:r>
            <a:r>
              <a:rPr lang="en-GB" sz="2800" dirty="0" smtClean="0"/>
              <a:t> </a:t>
            </a:r>
            <a:r>
              <a:rPr lang="en-GB" sz="2800" dirty="0" err="1" smtClean="0"/>
              <a:t>lechuza</a:t>
            </a:r>
            <a:endParaRPr lang="es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428605"/>
            <a:ext cx="8062912" cy="1143008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200">
                <a:latin typeface="Times New Roman" pitchFamily="18" charset="0"/>
              </a:rPr>
              <a:t>http://www.elperiodico.com/print.asp?idpublicacio_PK=46&amp;idnoticia_PK=430831&amp;idioma=CAS&amp;h=070807</a:t>
            </a:r>
          </a:p>
        </p:txBody>
      </p:sp>
      <p:pic>
        <p:nvPicPr>
          <p:cNvPr id="20485" name="Picture 5" descr="C:\WORK\Picasso\nu couche et chat I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428868"/>
            <a:ext cx="6024278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342900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Un </a:t>
            </a:r>
            <a:r>
              <a:rPr lang="en-GB" sz="2800" dirty="0" err="1" smtClean="0"/>
              <a:t>gato</a:t>
            </a:r>
            <a:endParaRPr lang="es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200">
                <a:latin typeface="Times New Roman" pitchFamily="18" charset="0"/>
              </a:rPr>
              <a:t>http://www.elperiodico.com/print.asp?idpublicacio_PK=46&amp;idnoticia_PK=430831&amp;idioma=CAS&amp;h=070807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731000" y="0"/>
            <a:ext cx="2413000" cy="1828800"/>
          </a:xfrm>
          <a:prstGeom prst="cloudCallout">
            <a:avLst>
              <a:gd name="adj1" fmla="val -60394"/>
              <a:gd name="adj2" fmla="val 8345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sz="2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¡ES FÁCIL DIBUJAR  COMO </a:t>
            </a:r>
            <a:r>
              <a:rPr lang="es-ES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PICASSO</a:t>
            </a:r>
            <a:r>
              <a:rPr lang="es-E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es-ES" sz="2000" dirty="0">
              <a:latin typeface="Arial" pitchFamily="34" charset="0"/>
            </a:endParaRPr>
          </a:p>
          <a:p>
            <a:pPr eaLnBrk="0" hangingPunct="0">
              <a:defRPr/>
            </a:pPr>
            <a:endParaRPr lang="es-ES" dirty="0">
              <a:latin typeface="Arial" pitchFamily="34" charset="0"/>
            </a:endParaRPr>
          </a:p>
        </p:txBody>
      </p:sp>
      <p:pic>
        <p:nvPicPr>
          <p:cNvPr id="23557" name="Picture 5" descr="bull1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2548829" y="4572000"/>
            <a:ext cx="309632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 descr="MT2009_picasso_the_camel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 l="26534" t="21988" r="28264" b="34398"/>
          <a:stretch>
            <a:fillRect/>
          </a:stretch>
        </p:blipFill>
        <p:spPr bwMode="auto">
          <a:xfrm>
            <a:off x="0" y="3571875"/>
            <a:ext cx="24765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" descr="The-Horse-Serigraph-C10316185"/>
          <p:cNvPicPr>
            <a:picLocks noChangeAspect="1" noChangeArrowheads="1"/>
          </p:cNvPicPr>
          <p:nvPr/>
        </p:nvPicPr>
        <p:blipFill>
          <a:blip r:embed="rId5" cstate="print"/>
          <a:srcRect l="33000" t="27345" r="31125" b="27396"/>
          <a:stretch>
            <a:fillRect/>
          </a:stretch>
        </p:blipFill>
        <p:spPr bwMode="auto">
          <a:xfrm>
            <a:off x="285750" y="1500188"/>
            <a:ext cx="1866900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357938" y="2381250"/>
            <a:ext cx="2786062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28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Times New Roman" pitchFamily="18" charset="0"/>
            </a:endParaRPr>
          </a:p>
          <a:p>
            <a:pPr algn="ctr" eaLnBrk="0" hangingPunct="0">
              <a:defRPr/>
            </a:pPr>
            <a:r>
              <a:rPr lang="en-GB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¿</a:t>
            </a:r>
            <a:r>
              <a:rPr lang="en-GB" sz="2800" b="1" u="sng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Cuál</a:t>
            </a:r>
            <a:r>
              <a:rPr lang="en-GB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2800" b="1" u="sng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es</a:t>
            </a:r>
            <a:r>
              <a:rPr lang="en-GB" sz="28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?</a:t>
            </a:r>
          </a:p>
          <a:p>
            <a:pPr algn="ctr" eaLnBrk="0" hangingPunct="0">
              <a:defRPr/>
            </a:pP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a)  Un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pájaro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b)  Un </a:t>
            </a:r>
            <a:r>
              <a:rPr lang="en-GB" sz="28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toro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c)  Un </a:t>
            </a:r>
            <a:r>
              <a:rPr lang="en-GB" sz="28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camello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d)  Un </a:t>
            </a:r>
            <a:r>
              <a:rPr lang="en-GB" sz="28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cabello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356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US">
              <a:latin typeface="Century Gothic" pitchFamily="34" charset="0"/>
            </a:endParaRPr>
          </a:p>
        </p:txBody>
      </p:sp>
      <p:sp>
        <p:nvSpPr>
          <p:cNvPr id="23563" name="Rectangle 9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49263" algn="r"/>
                <a:tab pos="2636838" algn="ctr"/>
                <a:tab pos="5273675" algn="r"/>
              </a:tabLst>
            </a:pPr>
            <a:r>
              <a:rPr lang="es-US"/>
              <a:t/>
            </a:r>
            <a:br>
              <a:rPr lang="es-US"/>
            </a:br>
            <a:endParaRPr lang="es-US"/>
          </a:p>
          <a:p>
            <a:pPr eaLnBrk="0" hangingPunct="0">
              <a:tabLst>
                <a:tab pos="449263" algn="r"/>
                <a:tab pos="2636838" algn="ctr"/>
                <a:tab pos="5273675" algn="r"/>
              </a:tabLst>
            </a:pPr>
            <a:r>
              <a:rPr lang="en-GB" sz="1200">
                <a:latin typeface="Times New Roman" pitchFamily="18" charset="0"/>
                <a:cs typeface="Times New Roman" pitchFamily="18" charset="0"/>
              </a:rPr>
              <a:t>.</a:t>
            </a:r>
            <a:endParaRPr lang="en-GB" sz="900"/>
          </a:p>
          <a:p>
            <a:pPr eaLnBrk="0" hangingPunct="0">
              <a:tabLst>
                <a:tab pos="449263" algn="r"/>
                <a:tab pos="2636838" algn="ctr"/>
                <a:tab pos="5273675" algn="r"/>
              </a:tabLst>
            </a:pPr>
            <a:endParaRPr lang="en-GB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US"/>
          </a:p>
        </p:txBody>
      </p:sp>
      <p:sp>
        <p:nvSpPr>
          <p:cNvPr id="13" name="TextBox 12"/>
          <p:cNvSpPr txBox="1"/>
          <p:nvPr/>
        </p:nvSpPr>
        <p:spPr>
          <a:xfrm>
            <a:off x="1428728" y="1571612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s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4643446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s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57356" y="3643314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s-US" dirty="0"/>
          </a:p>
        </p:txBody>
      </p:sp>
      <p:pic>
        <p:nvPicPr>
          <p:cNvPr id="17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357554" y="1857364"/>
            <a:ext cx="2571768" cy="264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143504" y="3714752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s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12000" contrast="-12000"/>
          </a:blip>
          <a:srcRect/>
          <a:stretch>
            <a:fillRect/>
          </a:stretch>
        </p:blipFill>
        <p:spPr>
          <a:xfrm>
            <a:off x="357188" y="500063"/>
            <a:ext cx="5338762" cy="4071937"/>
          </a:xfrm>
          <a:noFill/>
        </p:spPr>
      </p:pic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357563" y="4857750"/>
            <a:ext cx="5472112" cy="1570038"/>
          </a:xfrm>
          <a:prstGeom prst="rect">
            <a:avLst/>
          </a:prstGeom>
          <a:solidFill>
            <a:srgbClr val="FFCC66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PICASSO TIENE UN PERRO SALCHICHA QUE SE LLAMA </a:t>
            </a:r>
            <a:r>
              <a:rPr lang="en-US" sz="32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LUMP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 O </a:t>
            </a:r>
            <a:r>
              <a:rPr lang="en-US" sz="32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LUMPITO.</a:t>
            </a:r>
          </a:p>
        </p:txBody>
      </p:sp>
      <p:sp>
        <p:nvSpPr>
          <p:cNvPr id="21509" name="Content Placeholder 1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US" dirty="0" smtClean="0"/>
          </a:p>
        </p:txBody>
      </p:sp>
      <p:sp>
        <p:nvSpPr>
          <p:cNvPr id="21510" name="Content Placeholder 1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s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731000" y="0"/>
            <a:ext cx="2413000" cy="1828800"/>
          </a:xfrm>
          <a:prstGeom prst="cloudCallout">
            <a:avLst>
              <a:gd name="adj1" fmla="val -60394"/>
              <a:gd name="adj2" fmla="val 8345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sz="2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¡ES FÁCIL DIBUJAR  COMO </a:t>
            </a:r>
            <a:r>
              <a:rPr lang="es-ES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PICASSO</a:t>
            </a:r>
            <a:r>
              <a:rPr lang="es-E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es-ES" sz="2000" dirty="0">
              <a:latin typeface="Arial" pitchFamily="34" charset="0"/>
            </a:endParaRPr>
          </a:p>
          <a:p>
            <a:pPr eaLnBrk="0" hangingPunct="0">
              <a:defRPr/>
            </a:pPr>
            <a:endParaRPr lang="es-ES" dirty="0">
              <a:latin typeface="Arial" pitchFamily="34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357938" y="2381250"/>
            <a:ext cx="2786062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28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Times New Roman" pitchFamily="18" charset="0"/>
            </a:endParaRPr>
          </a:p>
          <a:p>
            <a:pPr algn="ctr" eaLnBrk="0" hangingPunct="0">
              <a:defRPr/>
            </a:pPr>
            <a:r>
              <a:rPr lang="en-GB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¿</a:t>
            </a:r>
            <a:r>
              <a:rPr lang="en-GB" sz="2800" b="1" u="sng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Cuál</a:t>
            </a:r>
            <a:r>
              <a:rPr lang="en-GB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2800" b="1" u="sng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es</a:t>
            </a:r>
            <a:r>
              <a:rPr lang="en-GB" sz="28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?</a:t>
            </a:r>
          </a:p>
          <a:p>
            <a:pPr algn="ctr" eaLnBrk="0" hangingPunct="0">
              <a:defRPr/>
            </a:pP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a) 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Una</a:t>
            </a: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28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cabra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b) 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Una</a:t>
            </a: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lechuza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c)  Un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gato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d)  Un 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bicho</a:t>
            </a:r>
            <a:endParaRPr lang="en-GB" sz="28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356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US">
              <a:latin typeface="Century Gothic" pitchFamily="34" charset="0"/>
            </a:endParaRPr>
          </a:p>
        </p:txBody>
      </p:sp>
      <p:sp>
        <p:nvSpPr>
          <p:cNvPr id="23563" name="Rectangle 9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49263" algn="r"/>
                <a:tab pos="2636838" algn="ctr"/>
                <a:tab pos="5273675" algn="r"/>
              </a:tabLst>
            </a:pPr>
            <a:r>
              <a:rPr lang="es-US"/>
              <a:t/>
            </a:r>
            <a:br>
              <a:rPr lang="es-US"/>
            </a:br>
            <a:endParaRPr lang="es-US"/>
          </a:p>
          <a:p>
            <a:pPr eaLnBrk="0" hangingPunct="0">
              <a:tabLst>
                <a:tab pos="449263" algn="r"/>
                <a:tab pos="2636838" algn="ctr"/>
                <a:tab pos="5273675" algn="r"/>
              </a:tabLst>
            </a:pPr>
            <a:r>
              <a:rPr lang="en-GB" sz="1200">
                <a:latin typeface="Times New Roman" pitchFamily="18" charset="0"/>
                <a:cs typeface="Times New Roman" pitchFamily="18" charset="0"/>
              </a:rPr>
              <a:t>.</a:t>
            </a:r>
            <a:endParaRPr lang="en-GB" sz="900"/>
          </a:p>
          <a:p>
            <a:pPr eaLnBrk="0" hangingPunct="0">
              <a:tabLst>
                <a:tab pos="449263" algn="r"/>
                <a:tab pos="2636838" algn="ctr"/>
                <a:tab pos="5273675" algn="r"/>
              </a:tabLst>
            </a:pPr>
            <a:endParaRPr lang="en-GB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US"/>
          </a:p>
        </p:txBody>
      </p:sp>
      <p:sp>
        <p:nvSpPr>
          <p:cNvPr id="14" name="TextBox 13"/>
          <p:cNvSpPr txBox="1"/>
          <p:nvPr/>
        </p:nvSpPr>
        <p:spPr>
          <a:xfrm>
            <a:off x="2643174" y="4643446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s-US" dirty="0"/>
          </a:p>
        </p:txBody>
      </p:sp>
      <p:pic>
        <p:nvPicPr>
          <p:cNvPr id="18" name="Picture 8" descr="go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" y="4214818"/>
            <a:ext cx="3572492" cy="2643182"/>
          </a:xfrm>
          <a:prstGeom prst="rect">
            <a:avLst/>
          </a:prstGeom>
          <a:noFill/>
        </p:spPr>
      </p:pic>
      <p:pic>
        <p:nvPicPr>
          <p:cNvPr id="20" name="Picture 4" descr="C:\WORK\Picasso\cage avec chouet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357562"/>
            <a:ext cx="2857520" cy="2334962"/>
          </a:xfrm>
          <a:prstGeom prst="rect">
            <a:avLst/>
          </a:prstGeom>
          <a:noFill/>
        </p:spPr>
      </p:pic>
      <p:pic>
        <p:nvPicPr>
          <p:cNvPr id="21" name="Picture 5" descr="C:\WORK\Picasso\nu couche et chat I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14290"/>
            <a:ext cx="3671717" cy="2481809"/>
          </a:xfrm>
          <a:prstGeom prst="rect">
            <a:avLst/>
          </a:prstGeom>
          <a:noFill/>
        </p:spPr>
      </p:pic>
      <p:pic>
        <p:nvPicPr>
          <p:cNvPr id="19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4290"/>
            <a:ext cx="2500298" cy="316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00100" y="214290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s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4214818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s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2143116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s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29256" y="3714752"/>
            <a:ext cx="50006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s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8938" y="1643063"/>
            <a:ext cx="6142037" cy="4545012"/>
          </a:xfrm>
          <a:noFill/>
        </p:spPr>
      </p:pic>
      <p:sp>
        <p:nvSpPr>
          <p:cNvPr id="39948" name="Rectangle 13"/>
          <p:cNvSpPr>
            <a:spLocks noChangeArrowheads="1"/>
          </p:cNvSpPr>
          <p:nvPr/>
        </p:nvSpPr>
        <p:spPr bwMode="auto">
          <a:xfrm>
            <a:off x="0" y="4000500"/>
            <a:ext cx="3319463" cy="2062163"/>
          </a:xfrm>
          <a:prstGeom prst="rect">
            <a:avLst/>
          </a:prstGeom>
          <a:solidFill>
            <a:srgbClr val="FFCC66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PICASSO TIENE UNA CABRA QUE SE LLAMA </a:t>
            </a:r>
            <a:r>
              <a:rPr lang="en-US" sz="32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ESMERALDA</a:t>
            </a:r>
          </a:p>
        </p:txBody>
      </p:sp>
      <p:sp>
        <p:nvSpPr>
          <p:cNvPr id="22532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US" smtClean="0"/>
          </a:p>
        </p:txBody>
      </p:sp>
      <p:sp>
        <p:nvSpPr>
          <p:cNvPr id="22533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7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"/>
            <a:ext cx="8062912" cy="121442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001156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b="1" dirty="0" smtClean="0"/>
              <a:t>WALT: look closely at paintings and drawings</a:t>
            </a:r>
          </a:p>
          <a:p>
            <a:pPr algn="l">
              <a:buFont typeface="Arial" pitchFamily="34" charset="0"/>
              <a:buChar char="•"/>
            </a:pPr>
            <a:r>
              <a:rPr lang="en-GB" b="1" dirty="0" smtClean="0"/>
              <a:t>Learn something about a famous 2oth Century painter</a:t>
            </a:r>
          </a:p>
          <a:p>
            <a:pPr algn="l">
              <a:buFont typeface="Arial" pitchFamily="34" charset="0"/>
              <a:buChar char="•"/>
            </a:pPr>
            <a:r>
              <a:rPr lang="en-GB" b="1" dirty="0" smtClean="0"/>
              <a:t>Draw in the same style as the painter!</a:t>
            </a:r>
          </a:p>
          <a:p>
            <a:pPr algn="l">
              <a:buFont typeface="Arial" pitchFamily="34" charset="0"/>
              <a:buChar char="•"/>
            </a:pPr>
            <a:r>
              <a:rPr lang="en-GB" b="1" dirty="0" smtClean="0"/>
              <a:t>Learn some new words for animals in Spanish</a:t>
            </a:r>
          </a:p>
          <a:p>
            <a:pPr algn="l">
              <a:buFont typeface="Arial" pitchFamily="34" charset="0"/>
              <a:buChar char="•"/>
            </a:pPr>
            <a:r>
              <a:rPr lang="en-GB" b="1" dirty="0" smtClean="0"/>
              <a:t>WILF:  lots of joining in!</a:t>
            </a:r>
          </a:p>
          <a:p>
            <a:pPr algn="l"/>
            <a:r>
              <a:rPr lang="en-GB" b="1" dirty="0" smtClean="0"/>
              <a:t>BY THE END OF THE LESSON: you should be able to recognise and say at least 5 new animal words, and have a drawing of an animal you chose</a:t>
            </a:r>
          </a:p>
          <a:p>
            <a:pPr algn="l"/>
            <a:endParaRPr lang="en-GB" dirty="0" smtClean="0"/>
          </a:p>
          <a:p>
            <a:endParaRPr lang="es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5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6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6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7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6" cstate="print"/>
          <a:srcRect l="33000" t="27345" r="31125" b="27396"/>
          <a:stretch>
            <a:fillRect/>
          </a:stretch>
        </p:blipFill>
        <p:spPr bwMode="auto">
          <a:xfrm>
            <a:off x="3429000" y="269240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icasso_Hund_Dog_2400-018_MT2002_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61075" y="0"/>
            <a:ext cx="3082925" cy="2351088"/>
          </a:xfrm>
          <a:noFill/>
        </p:spPr>
      </p:pic>
      <p:pic>
        <p:nvPicPr>
          <p:cNvPr id="19459" name="Picture 3" descr="bull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3429000" cy="2541588"/>
          </a:xfrm>
          <a:noFill/>
        </p:spPr>
      </p:pic>
      <p:pic>
        <p:nvPicPr>
          <p:cNvPr id="19460" name="Picture 8" descr="go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4857750"/>
            <a:ext cx="2703513" cy="2000250"/>
          </a:xfrm>
          <a:noFill/>
        </p:spPr>
      </p:pic>
      <p:pic>
        <p:nvPicPr>
          <p:cNvPr id="19461" name="Picture 4" descr="MT2009_picasso_the_cam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 l="26534" t="21988" r="28264" b="34398"/>
          <a:stretch>
            <a:fillRect/>
          </a:stretch>
        </p:blipFill>
        <p:spPr>
          <a:xfrm>
            <a:off x="3429000" y="0"/>
            <a:ext cx="2190750" cy="2643188"/>
          </a:xfrm>
          <a:noFill/>
        </p:spPr>
      </p:pic>
      <p:pic>
        <p:nvPicPr>
          <p:cNvPr id="19462" name="Picture 5" descr="bird"/>
          <p:cNvPicPr>
            <a:picLocks noChangeAspect="1" noChangeArrowheads="1"/>
          </p:cNvPicPr>
          <p:nvPr/>
        </p:nvPicPr>
        <p:blipFill>
          <a:blip r:embed="rId7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3500438" y="4829175"/>
            <a:ext cx="17859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The-Horse-Serigraph-C10316185"/>
          <p:cNvPicPr>
            <a:picLocks noChangeAspect="1" noChangeArrowheads="1"/>
          </p:cNvPicPr>
          <p:nvPr/>
        </p:nvPicPr>
        <p:blipFill>
          <a:blip r:embed="rId8" cstate="print"/>
          <a:srcRect l="33000" t="27345" r="31125" b="27396"/>
          <a:stretch>
            <a:fillRect/>
          </a:stretch>
        </p:blipFill>
        <p:spPr bwMode="auto">
          <a:xfrm>
            <a:off x="3500430" y="2714620"/>
            <a:ext cx="2000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643188"/>
            <a:ext cx="1714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WORK\Picasso\cage avec chouett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4523038"/>
            <a:ext cx="2857520" cy="2334962"/>
          </a:xfrm>
          <a:prstGeom prst="rect">
            <a:avLst/>
          </a:prstGeom>
          <a:noFill/>
        </p:spPr>
      </p:pic>
      <p:pic>
        <p:nvPicPr>
          <p:cNvPr id="10" name="Picture 5" descr="C:\WORK\Picasso\nu couche et chat IV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57884" y="2357430"/>
            <a:ext cx="3143272" cy="212461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357290" y="2928934"/>
            <a:ext cx="6643734" cy="1446550"/>
          </a:xfrm>
          <a:prstGeom prst="rect">
            <a:avLst/>
          </a:prstGeom>
          <a:solidFill>
            <a:schemeClr val="accent1">
              <a:alpha val="58000"/>
            </a:schemeClr>
          </a:solidFill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8800" dirty="0" err="1" smtClean="0"/>
              <a:t>Tres</a:t>
            </a:r>
            <a:r>
              <a:rPr lang="en-GB" sz="8800" dirty="0" smtClean="0"/>
              <a:t> en </a:t>
            </a:r>
            <a:r>
              <a:rPr lang="en-GB" sz="8800" dirty="0" err="1" smtClean="0"/>
              <a:t>raya</a:t>
            </a:r>
            <a:endParaRPr lang="es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tint val="83000"/>
                    <a:satMod val="150000"/>
                  </a:schemeClr>
                </a:solidFill>
                <a:hlinkClick r:id="rId3"/>
              </a:rPr>
              <a:t>www.mrpicassohead.com</a:t>
            </a:r>
            <a:r>
              <a:rPr lang="en-GB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s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4580" name="Rectangle 9"/>
          <p:cNvSpPr>
            <a:spLocks noGrp="1" noChangeArrowheads="1"/>
          </p:cNvSpPr>
          <p:nvPr>
            <p:ph idx="1"/>
          </p:nvPr>
        </p:nvSpPr>
        <p:spPr>
          <a:xfrm>
            <a:off x="0" y="1857364"/>
            <a:ext cx="9318257" cy="400110"/>
          </a:xfr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/>
              <a:t>http://www.mrpicassohead.com/canvas.html?id=a1ab0a5&amp;skin=original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105835"/>
            <a:ext cx="9286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2000" dirty="0" smtClean="0">
                <a:latin typeface="+mj-lt"/>
              </a:rPr>
              <a:t>http://www.mrpicassohead.com/canvas.html?id=c46deeb&amp;skin=original</a:t>
            </a:r>
            <a:endParaRPr lang="es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Me </a:t>
            </a:r>
            <a:r>
              <a:rPr lang="en-GB" dirty="0" err="1" smtClean="0"/>
              <a:t>llamo</a:t>
            </a:r>
            <a:r>
              <a:rPr lang="en-GB" dirty="0" smtClean="0"/>
              <a:t> Pablo Picasso</a:t>
            </a:r>
            <a:endParaRPr lang="es-US" dirty="0" smtClean="0"/>
          </a:p>
        </p:txBody>
      </p:sp>
      <p:pic>
        <p:nvPicPr>
          <p:cNvPr id="6147" name="Picture 2" descr="C:\WORK\Picasso Miro\Picasso\Self-Portrait with a Palette. 19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29188" y="1571625"/>
            <a:ext cx="3779837" cy="4872038"/>
          </a:xfrm>
          <a:noFill/>
        </p:spPr>
      </p:pic>
      <p:sp>
        <p:nvSpPr>
          <p:cNvPr id="5" name="Oval Callout 4"/>
          <p:cNvSpPr/>
          <p:nvPr/>
        </p:nvSpPr>
        <p:spPr>
          <a:xfrm>
            <a:off x="285720" y="1357298"/>
            <a:ext cx="5214968" cy="2571768"/>
          </a:xfrm>
          <a:prstGeom prst="wedgeEllipseCallout">
            <a:avLst>
              <a:gd name="adj1" fmla="val 65075"/>
              <a:gd name="adj2" fmla="val 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/>
              <a:t>Vivo en </a:t>
            </a:r>
            <a:r>
              <a:rPr lang="en-GB" sz="3200" dirty="0" err="1"/>
              <a:t>París</a:t>
            </a:r>
            <a:r>
              <a:rPr lang="en-GB" sz="3200" dirty="0"/>
              <a:t> y </a:t>
            </a:r>
            <a:r>
              <a:rPr lang="en-GB" sz="3200" dirty="0" smtClean="0"/>
              <a:t>soy de </a:t>
            </a:r>
            <a:r>
              <a:rPr lang="en-GB" sz="3200" dirty="0" err="1" smtClean="0"/>
              <a:t>Málaga</a:t>
            </a:r>
            <a:r>
              <a:rPr lang="en-GB" sz="3200" dirty="0" smtClean="0"/>
              <a:t> en </a:t>
            </a:r>
            <a:r>
              <a:rPr lang="en-GB" sz="3200" dirty="0" err="1" smtClean="0"/>
              <a:t>España</a:t>
            </a:r>
            <a:r>
              <a:rPr lang="en-GB" sz="3200" dirty="0" smtClean="0"/>
              <a:t>.  </a:t>
            </a:r>
            <a:r>
              <a:rPr lang="en-GB" sz="3200" dirty="0"/>
              <a:t>Soy </a:t>
            </a:r>
            <a:r>
              <a:rPr lang="en-GB" sz="3200" dirty="0" err="1"/>
              <a:t>artista</a:t>
            </a:r>
            <a:r>
              <a:rPr lang="en-GB" sz="3200" dirty="0"/>
              <a:t>.  </a:t>
            </a:r>
            <a:endParaRPr lang="es-US" sz="3200" dirty="0"/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714375" y="4429125"/>
            <a:ext cx="3071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dirty="0" err="1">
                <a:latin typeface="Calibri" pitchFamily="34" charset="0"/>
              </a:rPr>
              <a:t>Autoretrato</a:t>
            </a:r>
            <a:r>
              <a:rPr lang="en-GB" sz="2800" dirty="0">
                <a:latin typeface="Calibri" pitchFamily="34" charset="0"/>
              </a:rPr>
              <a:t> 1906</a:t>
            </a:r>
            <a:endParaRPr lang="es-US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5729"/>
            <a:ext cx="8062912" cy="1214446"/>
          </a:xfrm>
        </p:spPr>
        <p:txBody>
          <a:bodyPr>
            <a:norm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200">
                <a:latin typeface="Times New Roman" pitchFamily="18" charset="0"/>
              </a:rPr>
              <a:t>http://www.elperiodico.com/print.asp?idpublicacio_PK=46&amp;idnoticia_PK=430831&amp;idioma=CAS&amp;h=070807</a:t>
            </a:r>
          </a:p>
        </p:txBody>
      </p:sp>
      <p:pic>
        <p:nvPicPr>
          <p:cNvPr id="5" name="Picture 2" descr="C:\WORK\Picasso Miro\Picasso\Self-Portrait with a Palette. 1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571625"/>
            <a:ext cx="3779837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>
            <a:off x="214282" y="1571612"/>
            <a:ext cx="5214968" cy="2571768"/>
          </a:xfrm>
          <a:prstGeom prst="wedgeEllipseCallout">
            <a:avLst>
              <a:gd name="adj1" fmla="val 65816"/>
              <a:gd name="adj2" fmla="val 2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/>
              <a:t>Me </a:t>
            </a:r>
            <a:r>
              <a:rPr lang="en-GB" sz="3200" dirty="0" err="1" smtClean="0"/>
              <a:t>gustan</a:t>
            </a:r>
            <a:r>
              <a:rPr lang="en-GB" sz="3200" dirty="0" smtClean="0"/>
              <a:t> los </a:t>
            </a:r>
            <a:r>
              <a:rPr lang="en-GB" sz="3200" dirty="0" err="1" smtClean="0"/>
              <a:t>animales</a:t>
            </a:r>
            <a:r>
              <a:rPr lang="en-GB" sz="3200" dirty="0" smtClean="0"/>
              <a:t>.  Pinto </a:t>
            </a:r>
            <a:r>
              <a:rPr lang="en-GB" sz="3200" dirty="0" err="1" smtClean="0"/>
              <a:t>muchos</a:t>
            </a:r>
            <a:r>
              <a:rPr lang="en-GB" sz="3200" dirty="0" smtClean="0"/>
              <a:t> </a:t>
            </a:r>
            <a:r>
              <a:rPr lang="en-GB" sz="3200" dirty="0" err="1" smtClean="0"/>
              <a:t>animales</a:t>
            </a:r>
            <a:r>
              <a:rPr lang="en-GB" sz="3200" dirty="0" smtClean="0"/>
              <a:t>.  </a:t>
            </a:r>
            <a:endParaRPr lang="es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062912" cy="1031891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2292" name="Picture 4" descr="MT2009_picasso_the_camel"/>
          <p:cNvPicPr>
            <a:picLocks noChangeAspect="1" noChangeArrowheads="1"/>
          </p:cNvPicPr>
          <p:nvPr/>
        </p:nvPicPr>
        <p:blipFill>
          <a:blip r:embed="rId2" cstate="print"/>
          <a:srcRect l="26534" t="21988" r="28264" b="34398"/>
          <a:stretch>
            <a:fillRect/>
          </a:stretch>
        </p:blipFill>
        <p:spPr bwMode="auto">
          <a:xfrm>
            <a:off x="1143000" y="2776538"/>
            <a:ext cx="2928938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Un </a:t>
            </a:r>
            <a:r>
              <a:rPr lang="en-GB" b="1" dirty="0" err="1" smtClean="0"/>
              <a:t>camello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581010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3316" name="Picture 7" descr="The-Horse-Serigraph-C10316185"/>
          <p:cNvPicPr>
            <a:picLocks noChangeAspect="1" noChangeArrowheads="1"/>
          </p:cNvPicPr>
          <p:nvPr/>
        </p:nvPicPr>
        <p:blipFill>
          <a:blip r:embed="rId2" cstate="print"/>
          <a:srcRect l="33000" t="27345" r="31125" b="27396"/>
          <a:stretch>
            <a:fillRect/>
          </a:stretch>
        </p:blipFill>
        <p:spPr bwMode="auto">
          <a:xfrm>
            <a:off x="714375" y="2714625"/>
            <a:ext cx="34575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Un </a:t>
            </a:r>
            <a:r>
              <a:rPr lang="en-GB" b="1" dirty="0" err="1" smtClean="0"/>
              <a:t>caballo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062912" cy="1112835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4340" name="Picture 2" descr="C:\WORK\Picasso\Picasso paintings\insec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605088"/>
            <a:ext cx="3357562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00562" y="2250280"/>
            <a:ext cx="4102894" cy="96440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b="1" dirty="0" err="1" smtClean="0"/>
              <a:t>Tiene</a:t>
            </a:r>
            <a:r>
              <a:rPr lang="en-GB" b="1" dirty="0" smtClean="0"/>
              <a:t> </a:t>
            </a:r>
            <a:r>
              <a:rPr lang="en-GB" b="1" dirty="0" err="1" smtClean="0"/>
              <a:t>seis</a:t>
            </a:r>
            <a:r>
              <a:rPr lang="en-GB" b="1" dirty="0" smtClean="0"/>
              <a:t> </a:t>
            </a:r>
            <a:r>
              <a:rPr lang="en-GB" b="1" dirty="0" err="1" smtClean="0"/>
              <a:t>piernas</a:t>
            </a:r>
            <a:endParaRPr lang="en-GB" b="1" dirty="0" smtClean="0"/>
          </a:p>
          <a:p>
            <a:endParaRPr lang="en-GB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929190" y="364331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Es un </a:t>
            </a:r>
            <a:r>
              <a:rPr lang="en-GB" sz="3200" b="1" dirty="0" err="1" smtClean="0"/>
              <a:t>bicho</a:t>
            </a:r>
            <a:endParaRPr lang="es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525 0.36009 C -0.24202 0.38298 -0.25435 0.39501 -0.26771 0.41073 C -0.27379 0.4179 -0.27935 0.42553 -0.28733 0.4297 C -0.2974 0.43478 -0.31129 0.43432 -0.32119 0.43525 C -0.34931 0.43432 -0.37778 0.43687 -0.40574 0.43155 C -0.41164 0.43039 -0.41667 0.42415 -0.42258 0.42392 C -0.44567 0.42322 -0.46858 0.42276 -0.49167 0.42207 C -0.51129 0.41559 -0.48681 0.42322 -0.53664 0.41836 C -0.55035 0.41698 -0.56494 0.41258 -0.57761 0.40518 C -0.5889 0.39848 -0.59636 0.38529 -0.60435 0.37327 C -0.60903 0.36633 -0.61841 0.35268 -0.61841 0.35268 C -0.62101 0.34228 -0.62674 0.33534 -0.63108 0.32632 C -0.6323 0.32401 -0.63282 0.32123 -0.63386 0.31892 C -0.63473 0.31707 -0.63577 0.31522 -0.63664 0.31337 C -0.6382 0.30088 -0.6389 0.28816 -0.64098 0.27567 C -0.64167 0.27197 -0.64376 0.26457 -0.64376 0.26457 C -0.64289 0.25509 -0.64254 0.24561 -0.64098 0.23636 C -0.63959 0.2278 -0.6356 0.22133 -0.63247 0.21392 C -0.62969 0.20722 -0.62952 0.19866 -0.62535 0.19311 C -0.62223 0.18895 -0.59949 0.17507 -0.59445 0.17438 C -0.58473 0.17276 -0.57483 0.17322 -0.56494 0.17253 C -0.49462 0.17392 -0.49324 0.16906 -0.44792 0.18386 C -0.44219 0.18895 -0.43629 0.19103 -0.42969 0.19311 C -0.41685 0.20305 -0.40348 0.21069 -0.39028 0.21947 C -0.38594 0.22225 -0.38212 0.22688 -0.37761 0.22896 C -0.3731 0.23104 -0.36806 0.23104 -0.36337 0.23266 C -0.34949 0.24191 -0.34115 0.24422 -0.32535 0.24769 C -0.31997 0.25116 -0.31424 0.25463 -0.30851 0.25694 C -0.30487 0.25833 -0.29723 0.26064 -0.29723 0.26064 C -0.28924 0.26619 -0.28056 0.2692 -0.27188 0.27197 C -0.26251 0.2803 -0.24011 0.28215 -0.22969 0.2833 C -0.21199 0.29487 -0.19133 0.2988 -0.17188 0.30204 C -0.16997 0.30134 -0.16824 0.30042 -0.16633 0.30019 C -0.15834 0.29926 -0.15018 0.30019 -0.14237 0.29834 C -0.13594 0.29672 -0.13021 0.29163 -0.12396 0.28886 C -0.10956 0.27614 -0.11737 0.24676 -0.12969 0.23636 C -0.13351 0.22595 -0.14098 0.22133 -0.14931 0.21762 C -0.15348 0.21231 -0.15834 0.21138 -0.16337 0.20814 C -0.1691 0.20444 -0.17431 0.20028 -0.18039 0.19704 C -0.18577 0.18941 -0.19393 0.18964 -0.2014 0.18756 C -0.22344 0.18132 -0.24532 0.17623 -0.26771 0.17253 C -0.27153 0.17045 -0.28004 0.16628 -0.28317 0.16328 C -0.29549 0.15171 -0.28299 0.15819 -0.29306 0.15379 C -0.29445 0.15009 -0.29636 0.14639 -0.29723 0.14246 C -0.29862 0.13645 -0.30001 0.12373 -0.30001 0.12373 C -0.29949 0.11055 -0.30053 0.09737 -0.29862 0.08441 C -0.29792 0.08002 -0.28612 0.07054 -0.28456 0.06938 C -0.28091 0.06661 -0.27327 0.06198 -0.27327 0.06198 C -0.2606 0.06268 -0.24792 0.06221 -0.23525 0.06383 C -0.22778 0.06476 -0.21199 0.08765 -0.20296 0.09367 C -0.20192 0.09552 -0.2014 0.09806 -0.20001 0.09945 C -0.19879 0.1006 -0.19688 0.09991 -0.19584 0.1013 C -0.1948 0.10268 -0.19532 0.10523 -0.19445 0.10685 C -0.18074 0.12951 -0.19844 0.0939 -0.18733 0.11448 C -0.18577 0.11749 -0.1849 0.12096 -0.18317 0.12373 C -0.17587 0.13506 -0.16528 0.14339 -0.15643 0.15194 C -0.15487 0.15356 -0.154 0.15611 -0.15226 0.1575 C -0.1389 0.16836 -0.1514 0.15264 -0.13664 0.16698 C -0.11858 0.18455 -0.13924 0.16906 -0.12396 0.18201 C -0.10782 0.19565 -0.09862 0.20051 -0.08039 0.20259 C -0.0257 0.19704 -0.0264 0.21485 -0.01268 0.16328 C -0.01216 0.15773 -0.01042 0.13182 -0.00851 0.12743 C -0.00331 0.11564 0.00989 0.11471 0.01822 0.11055 C 0.03541 0.10176 0.05277 0.09228 0.07031 0.08441 C 0.07951 0.07285 0.07829 0.06036 0.0802 0.04302 C 0.07638 -0.01827 0.08645 0.00463 0.05763 -0.00763 C 0.05312 -0.01156 0.04878 -0.01457 0.04357 -0.01688 C 0.03645 -0.01619 0.02812 -0.01896 0.02239 -0.01318 C 0.01614 -0.00694 0.00919 0.00602 -6.38889E-6 -4.53284E-7 " pathEditMode="relative" ptsTypes="ffffffffffffffffffffffffffffffffffffffffffffffffffffffffffffffffffffA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5364" name="Picture 8" descr="go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429000"/>
            <a:ext cx="392112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err="1" smtClean="0"/>
              <a:t>Una</a:t>
            </a:r>
            <a:r>
              <a:rPr lang="en-GB" b="1" dirty="0" smtClean="0"/>
              <a:t> </a:t>
            </a:r>
            <a:r>
              <a:rPr lang="en-GB" b="1" dirty="0" err="1" smtClean="0"/>
              <a:t>cabra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Picasso y los </a:t>
            </a:r>
            <a:r>
              <a:rPr lang="en-GB" sz="5400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animales</a:t>
            </a:r>
            <a:endParaRPr lang="es-US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6388" name="Picture 5" descr="bird"/>
          <p:cNvPicPr>
            <a:picLocks noChangeAspect="1" noChangeArrowheads="1"/>
          </p:cNvPicPr>
          <p:nvPr/>
        </p:nvPicPr>
        <p:blipFill>
          <a:blip r:embed="rId2" cstate="print">
            <a:lum bright="30000" contrast="24000"/>
          </a:blip>
          <a:srcRect l="3639" t="11208" r="10284" b="10155"/>
          <a:stretch>
            <a:fillRect/>
          </a:stretch>
        </p:blipFill>
        <p:spPr bwMode="auto">
          <a:xfrm>
            <a:off x="569913" y="2643188"/>
            <a:ext cx="3292475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Un </a:t>
            </a:r>
            <a:r>
              <a:rPr lang="en-GB" b="1" dirty="0" err="1" smtClean="0"/>
              <a:t>pájaro</a:t>
            </a:r>
            <a:endParaRPr lang="es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450</Words>
  <Application>Microsoft Office PowerPoint</Application>
  <PresentationFormat>On-screen Show (4:3)</PresentationFormat>
  <Paragraphs>90</Paragraphs>
  <Slides>28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Verve</vt:lpstr>
      <vt:lpstr>¿Qué ves?  </vt:lpstr>
      <vt:lpstr>Picasso y los animales</vt:lpstr>
      <vt:lpstr>Me llamo Pablo Picasso</vt:lpstr>
      <vt:lpstr>Picasso y los animales</vt:lpstr>
      <vt:lpstr>Picasso y los animales</vt:lpstr>
      <vt:lpstr>Picasso y los animales</vt:lpstr>
      <vt:lpstr>Picasso y los animales</vt:lpstr>
      <vt:lpstr>Picasso y los animales</vt:lpstr>
      <vt:lpstr>Picasso y los animales</vt:lpstr>
      <vt:lpstr>Picasso y los animales</vt:lpstr>
      <vt:lpstr>Picasso y los animales</vt:lpstr>
      <vt:lpstr>Picasso y los animales</vt:lpstr>
      <vt:lpstr>Picasso y los animales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www.mrpicassohead.com </vt:lpstr>
    </vt:vector>
  </TitlesOfParts>
  <Company>Prince Henrys Grammar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Picasso y los animales</dc:title>
  <dc:creator>Teacher</dc:creator>
  <cp:lastModifiedBy>Teacher</cp:lastModifiedBy>
  <cp:revision>9</cp:revision>
  <dcterms:created xsi:type="dcterms:W3CDTF">2009-01-25T20:30:04Z</dcterms:created>
  <dcterms:modified xsi:type="dcterms:W3CDTF">2010-01-25T22:13:24Z</dcterms:modified>
</cp:coreProperties>
</file>